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Montserrat SemiBold"/>
      <p:regular r:id="rId46"/>
      <p:bold r:id="rId47"/>
      <p:italic r:id="rId48"/>
      <p:boldItalic r:id="rId49"/>
    </p:embeddedFont>
    <p:embeddedFont>
      <p:font typeface="Montserrat"/>
      <p:regular r:id="rId50"/>
      <p:bold r:id="rId51"/>
      <p:italic r:id="rId52"/>
      <p:boldItalic r:id="rId53"/>
    </p:embeddedFont>
    <p:embeddedFont>
      <p:font typeface="Roboto Mono"/>
      <p:regular r:id="rId54"/>
      <p:bold r:id="rId55"/>
      <p:italic r:id="rId56"/>
      <p:boldItalic r:id="rId5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MontserratSemiBold-regular.fntdata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SemiBold-italic.fntdata"/><Relationship Id="rId47" Type="http://schemas.openxmlformats.org/officeDocument/2006/relationships/font" Target="fonts/MontserratSemiBold-bold.fntdata"/><Relationship Id="rId49" Type="http://schemas.openxmlformats.org/officeDocument/2006/relationships/font" Target="fonts/Montserra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.fntdata"/><Relationship Id="rId50" Type="http://schemas.openxmlformats.org/officeDocument/2006/relationships/font" Target="fonts/Montserrat-regular.fntdata"/><Relationship Id="rId53" Type="http://schemas.openxmlformats.org/officeDocument/2006/relationships/font" Target="fonts/Montserrat-boldItalic.fntdata"/><Relationship Id="rId52" Type="http://schemas.openxmlformats.org/officeDocument/2006/relationships/font" Target="fonts/Montserrat-italic.fntdata"/><Relationship Id="rId11" Type="http://schemas.openxmlformats.org/officeDocument/2006/relationships/slide" Target="slides/slide6.xml"/><Relationship Id="rId55" Type="http://schemas.openxmlformats.org/officeDocument/2006/relationships/font" Target="fonts/RobotoMono-bold.fntdata"/><Relationship Id="rId10" Type="http://schemas.openxmlformats.org/officeDocument/2006/relationships/slide" Target="slides/slide5.xml"/><Relationship Id="rId54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57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56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f37116c69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f37116c69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ef54dcef9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ef54dcef9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f54dcef9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f54dcef9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f54dcef9c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f54dcef9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f4613adc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f4613adc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f4613adc6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f4613adc6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ef4613adc6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ef4613adc6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ef37116c69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ef37116c69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ef37116c69_1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ef37116c69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ef4613adc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ef4613adc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ef4613adc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ef4613adc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f37116c6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f37116c6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ef4613adc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ef4613adc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ef4613adc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ef4613adc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ef37116c69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ef37116c69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ef4613adc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ef4613adc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ef4613adc6_7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ef4613adc6_7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f4613adc6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f4613adc6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f37116c69_1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f37116c69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f37116c69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ef37116c69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ef37116c69_1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ef37116c69_1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f4613adc6_1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ef4613adc6_1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ef37116c69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ef37116c69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ef4613adc6_1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ef4613adc6_1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ef37116c69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ef37116c69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ef37116c69_1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ef37116c69_1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ef4613adc6_1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ef4613adc6_1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ef4613adc6_1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ef4613adc6_1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f4613adc6_1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ef4613adc6_1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ef37116c69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ef37116c69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ef37116c69_1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ef37116c69_1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ef37116c69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ef37116c69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ef37116c69_1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ef37116c69_1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f37116c6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f37116c6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ef37116c69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ef37116c69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f37116c6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f37116c6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f37116c69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f37116c69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f54dcef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f54dcef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ef54dcef9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ef54dcef9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f54dcef9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f54dcef9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pt.wikipedia.org/wiki/Joseph-Marie_Jacquard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pt.wikipedia.org/wiki/Joseph-Marie_Jacquard" TargetMode="External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pt.wikipedia.org/wiki/Matem%C3%A1tica" TargetMode="External"/><Relationship Id="rId4" Type="http://schemas.openxmlformats.org/officeDocument/2006/relationships/hyperlink" Target="https://pt.wikipedia.org/wiki/Ci%C3%AAncia_da_computa%C3%A7%C3%A3o" TargetMode="External"/><Relationship Id="rId5" Type="http://schemas.openxmlformats.org/officeDocument/2006/relationships/hyperlink" Target="https://pt.wikipedia.org/wiki/Charles_Babbage" TargetMode="External"/><Relationship Id="rId6" Type="http://schemas.openxmlformats.org/officeDocument/2006/relationships/hyperlink" Target="https://pt.wikipedia.org/wiki/Ada_Lovelace" TargetMode="External"/><Relationship Id="rId7" Type="http://schemas.openxmlformats.org/officeDocument/2006/relationships/image" Target="../media/image21.png"/><Relationship Id="rId8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://www.filosofia.seed.pr.gov.br/modules/galeria/detalhe.php?foto=979&amp;evento=6" TargetMode="External"/><Relationship Id="rId4" Type="http://schemas.openxmlformats.org/officeDocument/2006/relationships/hyperlink" Target="https://www.todamateria.com.br/logica-aristotelica/" TargetMode="External"/><Relationship Id="rId5" Type="http://schemas.openxmlformats.org/officeDocument/2006/relationships/hyperlink" Target="https://pt.wikipedia.org/wiki/Hist%C3%B3ria_da_computa%C3%A7%C3%A3o" TargetMode="External"/><Relationship Id="rId6" Type="http://schemas.openxmlformats.org/officeDocument/2006/relationships/image" Target="../media/image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1187400"/>
            <a:ext cx="9144000" cy="27687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sz="10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395605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Disciplina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Ética, Computador e Sociedade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Professor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José Monserrat Neto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572000" y="395610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Grupo </a:t>
            </a: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Pfizer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Gustavo Rodrigues Sousa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Igor Pereira Vidal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Mateus Carvalho Gonçalves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Otávio de Lima Soares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Pedro Antônio de Souza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Vitor de Paula Batista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0" y="1187399"/>
            <a:ext cx="9144000" cy="27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Primórdios da Informática</a:t>
            </a:r>
            <a:endParaRPr b="1" sz="3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Dos números à lógica booleana (~ a 1860)</a:t>
            </a:r>
            <a:endParaRPr b="1" sz="3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romanos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Na numeração romana, a ordem das letras era fundamental para compor o valor dos números.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 colocamos a letra "I" antes do "X", temos "IX", e estamos escrevendo o número nove. No entanto, se posicionarmos o "I" depois do "X", temos "XI", e obtemos o número onze.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números romanos eram bons para contar, mas não para calcular. Assim, foram sendo substituídos pelos algarismos indo-arábicos.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Até hoje, os números romanos estão presentes em nossa vida, para indicar capítulos de livros ou os séculos.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4" name="Google Shape;164;p2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65" name="Google Shape;165;p2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6" name="Google Shape;166;p2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67" name="Google Shape;167;p2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8" name="Google Shape;168;p2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Origem dos números atuais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algarismos indo-arábicos são a forma de escrever que utilizamos atualmente.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Foi criado pelos hindus e espalhado pelo mundo ocidental pelos árabes. Por isso, ele é chamado indo-arábico.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hindus desenvolveram um sistema onde cada número era um símbolo e não era preciso escrever um sinal diferente para indicar cada agrupamento de objetos.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Um dos matemáticos mais importantes da Idade Média, al-Khwarizmi, que viveu de 780 a 850, utilizava esta forma de escrever números nos seus cálculos.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Um dos responsáveis pela introdução deste sistema numérico no mundo cristão foi o papa Silvestre II.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5" name="Google Shape;175;p2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76" name="Google Shape;176;p2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77" name="Google Shape;177;p2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78" name="Google Shape;178;p2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9" name="Google Shape;179;p2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Origem do zero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zero foi um dos últimos algarismos a ser criado.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Isto ocorreu porque ele não representava uma quantidade de objetos ou de animais e sim a ausência de valor.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babilônios, contudo, indicavam a ausência de valor deixando as colunas de cálculo em branco.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Foram os hindus, no século VII, influenciados pelo sistema de numeração babilônico, que deram um nome para o espaço em branco deixado na coluna de cálculos: "sunya", que significa "vazio" ou "lacuna".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6" name="Google Shape;186;p2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87" name="Google Shape;187;p2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88" name="Google Shape;188;p2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89" name="Google Shape;189;p2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90" name="Google Shape;190;p2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Lógica aristotélica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6" name="Google Shape;196;p2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97" name="Google Shape;197;p2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98" name="Google Shape;198;p2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99" name="Google Shape;199;p2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00" name="Google Shape;200;p2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aristotélica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Contextualização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início da ciência da Lógica encontra-se na Grécia antiga, por uma série de processos.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“Até hoje não existe forma alguma concebível de lógica, por muito distinta que seja da lógica formal, que não tenha algum tipo de conexão com a obra aristotélica”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Scholz, 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Lógica formal é definida por Aristóteles (384 a.C. - 322 a.C.).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7" name="Google Shape;207;p2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08" name="Google Shape;208;p2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09" name="Google Shape;209;p2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10" name="Google Shape;210;p2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11" name="Google Shape;211;p2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aristotélica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Contribuições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0" y="720150"/>
            <a:ext cx="6420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Objetivo: estudar a relação do pensamento com a verdade.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Princípios centrais: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Lei da não contradição;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Lei do terceiro excluído.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Silogismos: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“Todo homem é mortal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Sócrates é homem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Logo Sócrates é mortal”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U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so de letras para representar uma expressão substantiva.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Rigor nas demonstrações: </a:t>
            </a:r>
            <a:r>
              <a:rPr i="1" lang="pt-BR">
                <a:latin typeface="Montserrat"/>
                <a:ea typeface="Montserrat"/>
                <a:cs typeface="Montserrat"/>
                <a:sym typeface="Montserrat"/>
              </a:rPr>
              <a:t>quia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i="1" lang="pt-BR">
                <a:latin typeface="Montserrat"/>
                <a:ea typeface="Montserrat"/>
                <a:cs typeface="Montserrat"/>
                <a:sym typeface="Montserrat"/>
              </a:rPr>
              <a:t>propter quid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Método axiomático.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8" name="Google Shape;218;p2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19" name="Google Shape;219;p2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20" name="Google Shape;220;p2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21" name="Google Shape;221;p2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22" name="Google Shape;222;p2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23" name="Google Shape;22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0600" y="1405248"/>
            <a:ext cx="2272000" cy="2873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8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Evolução tecnológica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9" name="Google Shape;229;p2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30" name="Google Shape;230;p2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31" name="Google Shape;231;p2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32" name="Google Shape;232;p2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33" name="Google Shape;233;p2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Primeiros Ábacos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0" y="720150"/>
            <a:ext cx="2753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Provável origem na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Mesopotâmia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 há mais de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5500 a.C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40" name="Google Shape;240;p2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41" name="Google Shape;241;p2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42" name="Google Shape;242;p2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43" name="Google Shape;243;p2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44" name="Google Shape;244;p2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45" name="Google Shape;245;p29"/>
          <p:cNvPicPr preferRelativeResize="0"/>
          <p:nvPr/>
        </p:nvPicPr>
        <p:blipFill rotWithShape="1">
          <a:blip r:embed="rId4">
            <a:alphaModFix/>
          </a:blip>
          <a:srcRect b="8609" l="3060" r="3060" t="8609"/>
          <a:stretch/>
        </p:blipFill>
        <p:spPr>
          <a:xfrm>
            <a:off x="2935100" y="1354662"/>
            <a:ext cx="5577799" cy="29743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Ábaco Romano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30"/>
          <p:cNvSpPr txBox="1"/>
          <p:nvPr/>
        </p:nvSpPr>
        <p:spPr>
          <a:xfrm>
            <a:off x="0" y="720150"/>
            <a:ext cx="3407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Baseado nos ábacos grego e babilônico.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Usado por artesãos, comerciantes, engenheiros e outros profissionais.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2" name="Google Shape;252;p3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53" name="Google Shape;253;p3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54" name="Google Shape;254;p3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55" name="Google Shape;255;p3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56" name="Google Shape;256;p3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7700" y="1104404"/>
            <a:ext cx="5287173" cy="34748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Ossos de Napier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" name="Google Shape;263;p31"/>
          <p:cNvSpPr txBox="1"/>
          <p:nvPr/>
        </p:nvSpPr>
        <p:spPr>
          <a:xfrm>
            <a:off x="0" y="720150"/>
            <a:ext cx="34758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Criado pelo escocês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John Napier de Merchiston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Primeira versão publicada no ano de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1617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4" name="Google Shape;264;p3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65" name="Google Shape;265;p3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66" name="Google Shape;266;p3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67" name="Google Shape;267;p3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68" name="Google Shape;268;p3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69" name="Google Shape;2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5744" y="1104700"/>
            <a:ext cx="5216512" cy="3474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Introdução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6" name="Google Shape;66;p1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67" name="Google Shape;67;p1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68" name="Google Shape;68;p1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69" name="Google Shape;69;p1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70" name="Google Shape;70;p1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71" name="Google Shape;71;p14"/>
          <p:cNvSpPr txBox="1"/>
          <p:nvPr/>
        </p:nvSpPr>
        <p:spPr>
          <a:xfrm>
            <a:off x="0" y="720150"/>
            <a:ext cx="4968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História da Informática é caracterizada por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interrupções e mudanças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inesperadas e repentinas.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 estudo dessa história é essencial para compreender os fundamentos da área e suas evoluções para que, assim, o presente possa ser analisado de forma crítica e haja uma perspectiva de futuro.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2" name="Google Shape;72;p14"/>
          <p:cNvGrpSpPr/>
          <p:nvPr/>
        </p:nvGrpSpPr>
        <p:grpSpPr>
          <a:xfrm>
            <a:off x="4968000" y="1212781"/>
            <a:ext cx="3724500" cy="3257938"/>
            <a:chOff x="4950000" y="1257100"/>
            <a:chExt cx="3724500" cy="3257938"/>
          </a:xfrm>
        </p:grpSpPr>
        <p:pic>
          <p:nvPicPr>
            <p:cNvPr id="73" name="Google Shape;73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50000" y="1257100"/>
              <a:ext cx="3724275" cy="2905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" name="Google Shape;74;p14"/>
            <p:cNvSpPr txBox="1"/>
            <p:nvPr/>
          </p:nvSpPr>
          <p:spPr>
            <a:xfrm>
              <a:off x="4950000" y="4162238"/>
              <a:ext cx="3724500" cy="352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  <a:effectLst>
              <a:outerShdw blurRad="185738" rotWithShape="0" algn="bl" dir="546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0" lIns="36000" spcFirstLastPara="1" rIns="3600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Máquina analítica de Babbage</a:t>
              </a:r>
              <a:endParaRPr sz="9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Wilhelm Schickard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" name="Google Shape;275;p32"/>
          <p:cNvSpPr txBox="1"/>
          <p:nvPr/>
        </p:nvSpPr>
        <p:spPr>
          <a:xfrm>
            <a:off x="0" y="720150"/>
            <a:ext cx="42531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Primeira calculadora mecânica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do mundo.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Capaz de 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omar, subtrair, multiplicar e dividir.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Feita por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Wilhelm Schickard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6" name="Google Shape;2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050" y="1011050"/>
            <a:ext cx="4439501" cy="36615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3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78" name="Google Shape;278;p3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79" name="Google Shape;279;p3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80" name="Google Shape;280;p3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81" name="Google Shape;281;p32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 pascaline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3"/>
          <p:cNvSpPr txBox="1"/>
          <p:nvPr/>
        </p:nvSpPr>
        <p:spPr>
          <a:xfrm>
            <a:off x="0" y="720150"/>
            <a:ext cx="3380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Considerada por algum tempo a primeira calculadora mecânica do mundo.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Planejada por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Blaise Pascal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em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1642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8" name="Google Shape;28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0563" y="1386012"/>
            <a:ext cx="5313274" cy="29116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9" name="Google Shape;289;p3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90" name="Google Shape;290;p3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91" name="Google Shape;291;p3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92" name="Google Shape;292;p3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93" name="Google Shape;293;p3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Gottfried Wilhelm Leibniz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34"/>
          <p:cNvSpPr txBox="1"/>
          <p:nvPr/>
        </p:nvSpPr>
        <p:spPr>
          <a:xfrm>
            <a:off x="0" y="720150"/>
            <a:ext cx="3093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Cálculadora criada por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Gottfried Wilhelm Leibniz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Pensada em 1671, criada em 1694.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Dispositivo mecânico de calcular que multiplica, divide, soma e subtrai.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0" name="Google Shape;30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3712" y="1442075"/>
            <a:ext cx="5598976" cy="2799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1" name="Google Shape;301;p3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02" name="Google Shape;302;p3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03" name="Google Shape;303;p3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04" name="Google Shape;304;p3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05" name="Google Shape;305;p34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/>
          <p:nvPr/>
        </p:nvSpPr>
        <p:spPr>
          <a:xfrm>
            <a:off x="0" y="720150"/>
            <a:ext cx="4271700" cy="42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Projetada e construída pelo francês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Charles Xavier Thomas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em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1820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3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Arithmomet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2" name="Google Shape;31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1687" y="1131200"/>
            <a:ext cx="4423826" cy="3421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3" name="Google Shape;313;p3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14" name="Google Shape;314;p3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15" name="Google Shape;315;p3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16" name="Google Shape;316;p3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17" name="Google Shape;317;p35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Cartão Perfurado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36"/>
          <p:cNvSpPr txBox="1"/>
          <p:nvPr/>
        </p:nvSpPr>
        <p:spPr>
          <a:xfrm>
            <a:off x="0" y="720150"/>
            <a:ext cx="4014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Foi inventado por </a:t>
            </a:r>
            <a:r>
              <a:rPr b="1" lang="pt-BR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Joseph-Marie Jacquard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em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1801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Eram usados no século XX para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processamento e armazenamentos de dados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4" name="Google Shape;32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4600" y="1796329"/>
            <a:ext cx="4680851" cy="20908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5" name="Google Shape;325;p3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26" name="Google Shape;326;p3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27" name="Google Shape;327;p3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28" name="Google Shape;328;p3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29" name="Google Shape;329;p36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Tear de  Jacquard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0" y="720150"/>
            <a:ext cx="59955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Também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f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oi inventado por </a:t>
            </a:r>
            <a:r>
              <a:rPr b="1" lang="pt-BR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Joseph-Marie Jacquard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em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1801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Era capaz de ler cartões perfurados.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6" name="Google Shape;33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5600" y="1057888"/>
            <a:ext cx="2696799" cy="3567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7" name="Google Shape;337;p3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38" name="Google Shape;338;p3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39" name="Google Shape;339;p3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40" name="Google Shape;340;p3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41" name="Google Shape;341;p37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tecnológica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Máquina Analítica 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38"/>
          <p:cNvSpPr txBox="1"/>
          <p:nvPr/>
        </p:nvSpPr>
        <p:spPr>
          <a:xfrm>
            <a:off x="0" y="720150"/>
            <a:ext cx="5180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Foi proposto pelo professor de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matemática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pioneiro da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ciência da computação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Charles Babbage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Foi descrita pela primeira vez em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1837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Realizado graças ao algoritmo criado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por </a:t>
            </a:r>
            <a:r>
              <a:rPr b="1" lang="pt-BR"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Ada Lovelace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8" name="Google Shape;348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80363" y="1153575"/>
            <a:ext cx="3513675" cy="33763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9" name="Google Shape;349;p3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50" name="Google Shape;350;p3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51" name="Google Shape;351;p3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52" name="Google Shape;352;p3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3" name="Google Shape;353;p38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9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binários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59" name="Google Shape;359;p3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60" name="Google Shape;360;p3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61" name="Google Shape;361;p3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62" name="Google Shape;362;p3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63" name="Google Shape;363;p3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Números binários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Exemplo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9" name="Google Shape;3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7925" y="1956475"/>
            <a:ext cx="4488150" cy="1770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0" name="Google Shape;370;p4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71" name="Google Shape;371;p4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72" name="Google Shape;372;p4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73" name="Google Shape;373;p4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74" name="Google Shape;374;p40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Números binários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Contexto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0" name="Google Shape;380;p41"/>
          <p:cNvSpPr txBox="1"/>
          <p:nvPr/>
        </p:nvSpPr>
        <p:spPr>
          <a:xfrm>
            <a:off x="0" y="720150"/>
            <a:ext cx="607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Criado por Gottfried Leibniz (1646 - 1716).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Leibniz buscava trazer rigor matemático para o raciocínio lógico.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ambiguidade dos processos conclusivos da linguagem comum causavam insegurança nos resultados das discussões filosóficas.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81" name="Google Shape;381;p4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82" name="Google Shape;382;p4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83" name="Google Shape;383;p4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84" name="Google Shape;384;p4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85" name="Google Shape;385;p4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86" name="Google Shape;38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9049" y="1181862"/>
            <a:ext cx="2616301" cy="3229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5"/>
          <p:cNvGrpSpPr/>
          <p:nvPr/>
        </p:nvGrpSpPr>
        <p:grpSpPr>
          <a:xfrm>
            <a:off x="4323600" y="1134500"/>
            <a:ext cx="4369950" cy="3414500"/>
            <a:chOff x="4322425" y="1089550"/>
            <a:chExt cx="4369950" cy="3414500"/>
          </a:xfrm>
        </p:grpSpPr>
        <p:grpSp>
          <p:nvGrpSpPr>
            <p:cNvPr id="80" name="Google Shape;80;p15"/>
            <p:cNvGrpSpPr/>
            <p:nvPr/>
          </p:nvGrpSpPr>
          <p:grpSpPr>
            <a:xfrm>
              <a:off x="4322425" y="1089550"/>
              <a:ext cx="4369876" cy="3061701"/>
              <a:chOff x="4774126" y="1265975"/>
              <a:chExt cx="4369876" cy="3061701"/>
            </a:xfrm>
          </p:grpSpPr>
          <p:pic>
            <p:nvPicPr>
              <p:cNvPr id="81" name="Google Shape;81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774126" y="1265975"/>
                <a:ext cx="2184974" cy="30617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2" name="Google Shape;82;p15"/>
              <p:cNvPicPr preferRelativeResize="0"/>
              <p:nvPr/>
            </p:nvPicPr>
            <p:blipFill rotWithShape="1">
              <a:blip r:embed="rId4">
                <a:alphaModFix/>
              </a:blip>
              <a:srcRect b="0" l="26209" r="26214" t="0"/>
              <a:stretch/>
            </p:blipFill>
            <p:spPr>
              <a:xfrm>
                <a:off x="6959101" y="1265975"/>
                <a:ext cx="2184900" cy="30617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83" name="Google Shape;83;p15"/>
            <p:cNvSpPr txBox="1"/>
            <p:nvPr/>
          </p:nvSpPr>
          <p:spPr>
            <a:xfrm>
              <a:off x="4322575" y="4151250"/>
              <a:ext cx="4369800" cy="352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  <a:effectLst>
              <a:outerShdw blurRad="185738" rotWithShape="0" algn="bl" dir="5460000" dist="38100">
                <a:srgbClr val="000000">
                  <a:alpha val="20000"/>
                </a:srgbClr>
              </a:outerShdw>
            </a:effectLst>
          </p:spPr>
          <p:txBody>
            <a:bodyPr anchorCtr="0" anchor="ctr" bIns="0" lIns="36000" spcFirstLastPara="1" rIns="3600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Tear de Jacquard (à esquerda) e o processador Sycamore do Google (à direita).</a:t>
              </a:r>
              <a:endParaRPr sz="9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84" name="Google Shape;84;p1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Desenvolvimento tecnológico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0" y="720150"/>
            <a:ext cx="4321200" cy="42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desejo de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reduzir o esforço repetitivo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motivou a criação de tecnologias que pudessem substituir os humanos algumas tarefas.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 noção de números e suas regras fixas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garantiram tecnologias mais rápidas e precisas.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6" name="Google Shape;86;p1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87" name="Google Shape;87;p1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88" name="Google Shape;88;p1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89" name="Google Shape;89;p1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90" name="Google Shape;90;p15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Números binários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Criação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2" name="Google Shape;392;p42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Leibniz buscou uma lógica simbólica de carácter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calculístico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e exato para mecanizar o processo de raciocínio.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Isso levou Leibniz, dentre outras coisas, a criar o sistema binário para a Aritmética.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Demonstrou que o sistema é mais vantajoso que o decimal para construção de dispositivos mecânicos de calcular.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Ainda não foi capaz de definir com precisão a relação entre adição e multiplicação de números e raciocínio lógico e como usar essa semelhança em um cálculo lógico.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93" name="Google Shape;393;p4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94" name="Google Shape;394;p4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95" name="Google Shape;395;p4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96" name="Google Shape;396;p4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97" name="Google Shape;397;p4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3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Lógica booleana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3" name="Google Shape;403;p4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04" name="Google Shape;404;p4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05" name="Google Shape;405;p4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06" name="Google Shape;406;p4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07" name="Google Shape;407;p4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booleana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George Boole (1815 - 1864)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3" name="Google Shape;413;p44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Considerado o fundador da Lógica Simbólica.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Formulou a álgebra booleana.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Inventou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um sistema matemático para quantificação lógica baseado em dois estados, o “Universo” e o “Nada” (Verdadeiro ou Falso), representados por “1” e “0”.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Tornou possível tirar qualquer conclusão que pode ser relacionada a um conjunto de premissas específicas.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validade não depende da interpretação dos símbolos, mas da combinação dos mesmos.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Permitiu formalizar o raciocínio lógico utilizando regras da álgebra ordinária.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álgebra booleana constituiu a base para o projeto de circuitos digitais posteriormente.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4" name="Google Shape;414;p4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15" name="Google Shape;415;p4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16" name="Google Shape;416;p4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17" name="Google Shape;417;p4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18" name="Google Shape;418;p4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booleana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Exemplo 1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45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latin typeface="Montserrat"/>
                <a:ea typeface="Montserrat"/>
                <a:cs typeface="Montserrat"/>
                <a:sym typeface="Montserrat"/>
              </a:rPr>
              <a:t>(A*B)+C = Conclusão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= “Você é amigo do dono da festa”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 = “O dono da festa está na entrada”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 = “Você está com o convite”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Conclusão = “Você poderá entrar na festa?”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25" name="Google Shape;425;p4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26" name="Google Shape;426;p4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27" name="Google Shape;427;p4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28" name="Google Shape;428;p4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29" name="Google Shape;429;p4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booleana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Exemplo 2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5" name="Google Shape;435;p46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latin typeface="Montserrat"/>
                <a:ea typeface="Montserrat"/>
                <a:cs typeface="Montserrat"/>
                <a:sym typeface="Montserrat"/>
              </a:rPr>
              <a:t>(A*B)+C = Conclusão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Note que a mesma equação também funciona para diferentes situações.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= “Você está com a chave de casa”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 = “A fechadura da porta está funcionando”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 = “A porta está destrancada”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Montserrat"/>
              <a:buChar char="●"/>
            </a:pPr>
            <a:r>
              <a:rPr lang="pt-BR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Conclusão = “Você poderá entrar em casa?”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36" name="Google Shape;436;p4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37" name="Google Shape;437;p4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38" name="Google Shape;438;p4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39" name="Google Shape;439;p4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40" name="Google Shape;440;p4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Lógica booleana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Importância na programação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p47"/>
          <p:cNvSpPr txBox="1"/>
          <p:nvPr/>
        </p:nvSpPr>
        <p:spPr>
          <a:xfrm>
            <a:off x="0" y="720150"/>
            <a:ext cx="9144000" cy="41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lógica booleana, além da criação de circuitos lógicos, foi importante também para permitir maior abstração na programação (exemplo em C++):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828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100">
                <a:solidFill>
                  <a:schemeClr val="dk1"/>
                </a:solidFill>
              </a:rPr>
              <a:t>	</a:t>
            </a:r>
            <a:r>
              <a:rPr lang="pt-BR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if((A and B) or C) {</a:t>
            </a:r>
            <a:endParaRPr sz="2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828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	acesso.liberar();</a:t>
            </a:r>
            <a:endParaRPr sz="2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8288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	}</a:t>
            </a:r>
            <a:endParaRPr sz="3300"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447" name="Google Shape;447;p4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48" name="Google Shape;448;p4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49" name="Google Shape;449;p4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50" name="Google Shape;450;p4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51" name="Google Shape;451;p4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48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7" name="Google Shape;457;p48"/>
          <p:cNvGrpSpPr/>
          <p:nvPr/>
        </p:nvGrpSpPr>
        <p:grpSpPr>
          <a:xfrm>
            <a:off x="8564419" y="4963500"/>
            <a:ext cx="579584" cy="180009"/>
            <a:chOff x="8276100" y="4873500"/>
            <a:chExt cx="867900" cy="270000"/>
          </a:xfrm>
        </p:grpSpPr>
        <p:sp>
          <p:nvSpPr>
            <p:cNvPr id="458" name="Google Shape;458;p48"/>
            <p:cNvSpPr/>
            <p:nvPr/>
          </p:nvSpPr>
          <p:spPr>
            <a:xfrm>
              <a:off x="8276100" y="4873500"/>
              <a:ext cx="867900" cy="270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59" name="Google Shape;459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450164" y="4903862"/>
              <a:ext cx="519774" cy="20927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0" name="Google Shape;460;p4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61" name="Google Shape;461;p4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62" name="Google Shape;462;p4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63" name="Google Shape;463;p4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64" name="Google Shape;464;p4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4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0" name="Google Shape;470;p49"/>
          <p:cNvSpPr txBox="1"/>
          <p:nvPr/>
        </p:nvSpPr>
        <p:spPr>
          <a:xfrm>
            <a:off x="0" y="720150"/>
            <a:ext cx="5469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Estudos, criações e invenções tecnológicas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se entrelaçam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ao longo do tempo.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As 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motivações e esforços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por trás dos fatos são 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indispensáveis no estudo da história da informática.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Conhecer as evoluções passadas é importante para novas evoluções e criações, já que “</a:t>
            </a: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a criatividade não se faz sobre o nada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”. (FONSECA FILHO, 2007, p. 145).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71" name="Google Shape;471;p4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72" name="Google Shape;472;p4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73" name="Google Shape;473;p4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74" name="Google Shape;474;p4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75" name="Google Shape;475;p4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76" name="Google Shape;476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9750" y="1634775"/>
            <a:ext cx="3222901" cy="2414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2" name="Google Shape;482;p50"/>
          <p:cNvSpPr txBox="1"/>
          <p:nvPr/>
        </p:nvSpPr>
        <p:spPr>
          <a:xfrm>
            <a:off x="0" y="987075"/>
            <a:ext cx="9144000" cy="39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FONSECA FILHO, Cléuzio.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História da computação: O Caminho do Pensamento e da Tecnologia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EdiPucRS, 2007.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CAMPBELL-KELLY, Martin et al.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Computer: A history of the information machine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Routledge, 2018.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Portal Dia-a-dia Educação.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Lógica aristotélica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Acesso: 11/09/2021. Disponível em: </a:t>
            </a:r>
            <a:r>
              <a:rPr lang="pt-BR" u="sng">
                <a:solidFill>
                  <a:srgbClr val="0645AD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http://www.filosofia.seed.pr.gov.br/modules/galeria/detalhe.php?foto=979&amp;evento=6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TodaMatéria.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Lógica aristotélica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Acesso: 11/09/2021. Disponível em: </a:t>
            </a:r>
            <a:r>
              <a:rPr lang="pt-BR" u="sng">
                <a:solidFill>
                  <a:srgbClr val="0645AD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https://www.todamateria.com.br/logica-aristotelica/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Wikipedia.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História da computação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Acesso: 10/09/2021. Disponível em </a:t>
            </a:r>
            <a:r>
              <a:rPr lang="pt-BR" u="sng">
                <a:solidFill>
                  <a:srgbClr val="0645AD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https://pt.wikipedia.org/wiki/Hist%C3%B3ria_da_computa%C3%A7%C3%A3o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83" name="Google Shape;483;p5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84" name="Google Shape;484;p5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85" name="Google Shape;485;p5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86" name="Google Shape;486;p5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7" name="Google Shape;487;p50"/>
              <p:cNvPicPr preferRelativeResize="0"/>
              <p:nvPr/>
            </p:nvPicPr>
            <p:blipFill rotWithShape="1">
              <a:blip r:embed="rId6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1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Dúvidas e comentários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93" name="Google Shape;493;p5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94" name="Google Shape;494;p5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95" name="Google Shape;495;p5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96" name="Google Shape;496;p5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97" name="Google Shape;497;p5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Assuntos abordados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 h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istória dos números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Lógica aristotélica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Evolução tecnológica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Números binários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Lógica booleana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" name="Google Shape;97;p1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98" name="Google Shape;98;p1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99" name="Google Shape;99;p1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00" name="Google Shape;100;p1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1" name="Google Shape;101;p1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52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sz="10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04" name="Google Shape;504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52"/>
          <p:cNvSpPr txBox="1"/>
          <p:nvPr/>
        </p:nvSpPr>
        <p:spPr>
          <a:xfrm>
            <a:off x="0" y="1187396"/>
            <a:ext cx="9144000" cy="39561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Obrigado!</a:t>
            </a:r>
            <a:endParaRPr b="1" sz="3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 história dos números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7" name="Google Shape;107;p1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08" name="Google Shape;108;p1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09" name="Google Shape;109;p1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10" name="Google Shape;110;p1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11" name="Google Shape;111;p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na pré-história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8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número surgiu a partir do momento em que existiu a necessidade de contar objetos e coisas e isso aconteceu há mais de 30.000 anos.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Quando os homens iam pescar ou caçar levavam consigo pedaços de ossos ou de madeira. Para cada animal ou fruto capturado, o homem fazia no osso ou no pedaço de madeira um risco.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Fixação de lugar e início da criação de animais e cultivo de plantas fez o homem passar a contar utilizando pedras.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 o passar do tempo, as pessoas foram vivendo em grupos maiores, as tribos, e cada uma delas desenvolveu um modo de contar.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Babilônicos, romanos, hindus e árabes, foram os povos que mais influenciaram na numeração que usamos atualmente.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8" name="Google Shape;118;p1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19" name="Google Shape;119;p1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</a:t>
              </a: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20" name="Google Shape;120;p1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21" name="Google Shape;121;p1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22" name="Google Shape;122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babilônicos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Para controlar os impostos e comércio entre as regiões do reino, os povos babilônicos aperfeiçoaram o sistema de contagem.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Eles escreviam os valores com símbolos e estes ocupavam posições diferentes de acordo com a quantidade que se desejava registrar, exatamente como fazemos hoje.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Isto facilitou a contagem e os cálculos, pois não era preciso inventar novos símbolos para escrever números muito grandes.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números babilônicos eram escritos de maneira cuneiforme, ou seja, usando uma cunha, que era um instrumento pontiagudo que permitia gravar na argila.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9" name="Google Shape;129;p1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30" name="Google Shape;130;p1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31" name="Google Shape;131;p1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32" name="Google Shape;132;p1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33" name="Google Shape;133;p1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babilônicos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0" name="Google Shape;140;p2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41" name="Google Shape;141;p2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42" name="Google Shape;142;p2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43" name="Google Shape;143;p2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4" name="Google Shape;144;p2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45" name="Google Shape;14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8363" y="1018275"/>
            <a:ext cx="6167275" cy="364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 história dos números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Números romanos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21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Utilizavam um esquema parecido com o dos babilônios, porém utilizando letras.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Empregavam a letra "I" para contar de 1 a 3, depois agrupavam as quantidades a cada cinco unidades, cinco dezenas, uma centena e um milhar. Combinando as letras era possível escrever as quantidades.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2" name="Google Shape;152;p2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53" name="Google Shape;153;p2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Primórdios da Informática – Dos números à lógica booleana (~ a 1860)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54" name="Google Shape;154;p2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55" name="Google Shape;155;p2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6" name="Google Shape;156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57" name="Google Shape;1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6838" y="2571750"/>
            <a:ext cx="6834325" cy="20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